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303" r:id="rId3"/>
    <p:sldId id="304" r:id="rId4"/>
    <p:sldId id="366" r:id="rId5"/>
    <p:sldId id="369" r:id="rId6"/>
    <p:sldId id="314" r:id="rId7"/>
    <p:sldId id="373" r:id="rId8"/>
    <p:sldId id="3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8A18"/>
    <a:srgbClr val="50AA1E"/>
    <a:srgbClr val="8CD153"/>
    <a:srgbClr val="A1C064"/>
    <a:srgbClr val="61CE24"/>
    <a:srgbClr val="7CDF45"/>
    <a:srgbClr val="33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37" autoAdjust="0"/>
  </p:normalViewPr>
  <p:slideViewPr>
    <p:cSldViewPr>
      <p:cViewPr>
        <p:scale>
          <a:sx n="95" d="100"/>
          <a:sy n="95" d="100"/>
        </p:scale>
        <p:origin x="-46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6ED2-8BCD-4980-8751-0CDD1B2F288A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DA2-5B93-4745-BA36-2F87B36844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47845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064CD-A8CF-46D5-8E51-5B10A96711F1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A6A9B-23DC-4A30-A255-E55EAC5234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74331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0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66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935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07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06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76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26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6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98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179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03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58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587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8172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0378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711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ZAR_STYLE_2013_Bas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640" y="104780"/>
            <a:ext cx="760240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rgbClr val="2E8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7668348" y="44624"/>
            <a:ext cx="1046462" cy="81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 bwMode="auto">
          <a:xfrm>
            <a:off x="179519" y="634024"/>
            <a:ext cx="76928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688782" y="89281"/>
            <a:ext cx="29047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 userDrawn="1"/>
        </p:nvCxnSpPr>
        <p:spPr bwMode="auto">
          <a:xfrm>
            <a:off x="8462965" y="607827"/>
            <a:ext cx="5000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7702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4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04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51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30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89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64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8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ыаыаы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96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90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844824"/>
            <a:ext cx="28083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cs typeface="Times New Roman" pitchFamily="18" charset="0"/>
              </a:rPr>
              <a:t>«Схема реализации инвестиционных проектов с гос. поддержкой / гос. участием» </a:t>
            </a:r>
            <a:br>
              <a:rPr lang="ru-RU" sz="1600" dirty="0" smtClean="0">
                <a:cs typeface="Times New Roman" pitchFamily="18" charset="0"/>
              </a:rPr>
            </a:br>
            <a:r>
              <a:rPr lang="ru-RU" sz="1600" dirty="0" smtClean="0">
                <a:cs typeface="Times New Roman" pitchFamily="18" charset="0"/>
              </a:rPr>
              <a:t>в рамках </a:t>
            </a:r>
            <a:br>
              <a:rPr lang="ru-RU" sz="1600" dirty="0" smtClean="0">
                <a:cs typeface="Times New Roman" pitchFamily="18" charset="0"/>
              </a:rPr>
            </a:br>
            <a:r>
              <a:rPr lang="ru-RU" sz="1600" dirty="0" smtClean="0">
                <a:cs typeface="Times New Roman" pitchFamily="18" charset="0"/>
              </a:rPr>
              <a:t>«Ежегодной общественной премии «Регионы – устойчивое развитие»</a:t>
            </a:r>
            <a:endParaRPr lang="ru-RU" sz="1600" b="1" u="sng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437112"/>
            <a:ext cx="2736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Управление по работе </a:t>
            </a:r>
          </a:p>
          <a:p>
            <a:pPr algn="r"/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с субъектами РФ </a:t>
            </a:r>
          </a:p>
          <a:p>
            <a:pPr algn="r"/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ОАО «Сбербанк России»</a:t>
            </a:r>
          </a:p>
          <a:p>
            <a:pPr algn="r"/>
            <a:r>
              <a:rPr lang="ru-RU" sz="1200" dirty="0" smtClean="0">
                <a:solidFill>
                  <a:prstClr val="black"/>
                </a:solidFill>
                <a:cs typeface="Times New Roman" pitchFamily="18" charset="0"/>
              </a:rPr>
              <a:t>Решетник Мария  </a:t>
            </a:r>
          </a:p>
          <a:p>
            <a:pPr algn="r"/>
            <a:endParaRPr lang="ru-RU" sz="12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algn="r"/>
            <a:r>
              <a:rPr lang="ru-RU" sz="1200" b="1" dirty="0" smtClean="0">
                <a:solidFill>
                  <a:prstClr val="black"/>
                </a:solidFill>
                <a:cs typeface="Times New Roman" pitchFamily="18" charset="0"/>
              </a:rPr>
              <a:t>Оргкомитет </a:t>
            </a:r>
            <a:r>
              <a:rPr lang="ru-RU" sz="1200" b="1" dirty="0">
                <a:solidFill>
                  <a:prstClr val="black"/>
                </a:solidFill>
                <a:cs typeface="Times New Roman" pitchFamily="18" charset="0"/>
              </a:rPr>
              <a:t>Конкурса </a:t>
            </a:r>
          </a:p>
          <a:p>
            <a:pPr algn="r"/>
            <a:r>
              <a:rPr lang="ru-RU" sz="1200" b="1" dirty="0">
                <a:solidFill>
                  <a:prstClr val="black"/>
                </a:solidFill>
                <a:cs typeface="Times New Roman" pitchFamily="18" charset="0"/>
              </a:rPr>
              <a:t>«Ежегодная общественная премия </a:t>
            </a:r>
          </a:p>
          <a:p>
            <a:pPr algn="r"/>
            <a:r>
              <a:rPr lang="ru-RU" sz="1200" b="1" dirty="0">
                <a:solidFill>
                  <a:prstClr val="black"/>
                </a:solidFill>
                <a:cs typeface="Times New Roman" pitchFamily="18" charset="0"/>
              </a:rPr>
              <a:t>«Регионы – устойчивое развитие</a:t>
            </a:r>
            <a:r>
              <a:rPr lang="ru-RU" sz="1200" b="1" dirty="0" smtClean="0">
                <a:solidFill>
                  <a:prstClr val="black"/>
                </a:solidFill>
                <a:cs typeface="Times New Roman" pitchFamily="18" charset="0"/>
              </a:rPr>
              <a:t>»</a:t>
            </a:r>
          </a:p>
          <a:p>
            <a:pPr algn="r"/>
            <a:r>
              <a:rPr lang="ru-RU" sz="1200" b="1" dirty="0" smtClean="0">
                <a:solidFill>
                  <a:prstClr val="black"/>
                </a:solidFill>
                <a:cs typeface="Times New Roman" pitchFamily="18" charset="0"/>
              </a:rPr>
              <a:t>Кваша </a:t>
            </a:r>
            <a:r>
              <a:rPr lang="ru-RU" sz="1200" b="1" smtClean="0">
                <a:solidFill>
                  <a:prstClr val="black"/>
                </a:solidFill>
                <a:cs typeface="Times New Roman" pitchFamily="18" charset="0"/>
              </a:rPr>
              <a:t>Юрий </a:t>
            </a:r>
            <a:endParaRPr lang="en-US" sz="12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107505" y="260648"/>
            <a:ext cx="7992888" cy="1440160"/>
          </a:xfrm>
        </p:spPr>
        <p:txBody>
          <a:bodyPr>
            <a:noAutofit/>
          </a:bodyPr>
          <a:lstStyle/>
          <a:p>
            <a:pPr algn="ctr"/>
            <a:r>
              <a:rPr lang="ru-RU" sz="2000" b="0" dirty="0">
                <a:latin typeface="+mn-lt"/>
                <a:cs typeface="Times New Roman" pitchFamily="18" charset="0"/>
              </a:rPr>
              <a:t/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r>
              <a:rPr lang="ru-RU" sz="2000" b="0" dirty="0" smtClean="0">
                <a:latin typeface="+mn-lt"/>
                <a:cs typeface="Times New Roman" pitchFamily="18" charset="0"/>
              </a:rPr>
              <a:t/>
            </a:r>
            <a:br>
              <a:rPr lang="ru-RU" sz="2000" b="0" dirty="0" smtClean="0">
                <a:latin typeface="+mn-lt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+mn-lt"/>
                <a:cs typeface="Times New Roman" pitchFamily="18" charset="0"/>
              </a:rPr>
              <a:t>Инструменты реализации долгосрочных инвестиционных проектов на базе основе регламента </a:t>
            </a:r>
            <a:br>
              <a:rPr lang="ru-RU" sz="2000" b="0" dirty="0" smtClean="0">
                <a:solidFill>
                  <a:prstClr val="white"/>
                </a:solidFill>
                <a:latin typeface="+mn-lt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+mn-lt"/>
                <a:cs typeface="Times New Roman" pitchFamily="18" charset="0"/>
              </a:rPr>
              <a:t>«Инвестиционные проекты с гос. поддержкой и гос. участием» </a:t>
            </a:r>
            <a:br>
              <a:rPr lang="ru-RU" sz="2000" b="0" dirty="0" smtClean="0">
                <a:solidFill>
                  <a:prstClr val="white"/>
                </a:solidFill>
                <a:latin typeface="+mn-lt"/>
                <a:cs typeface="Times New Roman" pitchFamily="18" charset="0"/>
              </a:rPr>
            </a:br>
            <a:r>
              <a:rPr lang="ru-RU" sz="2000" b="0" dirty="0" smtClean="0">
                <a:solidFill>
                  <a:prstClr val="white"/>
                </a:solidFill>
                <a:latin typeface="+mn-lt"/>
                <a:cs typeface="Times New Roman" pitchFamily="18" charset="0"/>
              </a:rPr>
              <a:t>на основе проектного финансирования</a:t>
            </a:r>
            <a:r>
              <a:rPr lang="ru-RU" sz="2000" b="0" dirty="0" smtClean="0">
                <a:latin typeface="+mn-lt"/>
                <a:cs typeface="Times New Roman" pitchFamily="18" charset="0"/>
              </a:rPr>
              <a:t/>
            </a:r>
            <a:br>
              <a:rPr lang="ru-RU" sz="2000" b="0" dirty="0" smtClean="0">
                <a:latin typeface="+mn-lt"/>
                <a:cs typeface="Times New Roman" pitchFamily="18" charset="0"/>
              </a:rPr>
            </a:br>
            <a:r>
              <a:rPr lang="ru-RU" sz="2000" b="0" dirty="0">
                <a:latin typeface="+mn-lt"/>
                <a:cs typeface="Times New Roman" pitchFamily="18" charset="0"/>
              </a:rPr>
              <a:t/>
            </a:r>
            <a:br>
              <a:rPr lang="ru-RU" sz="2000" b="0" dirty="0">
                <a:latin typeface="+mn-lt"/>
                <a:cs typeface="Times New Roman" pitchFamily="18" charset="0"/>
              </a:rPr>
            </a:br>
            <a:endParaRPr lang="ru-RU" sz="2000" b="0" i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9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57" y="104780"/>
            <a:ext cx="7581191" cy="529249"/>
          </a:xfrm>
        </p:spPr>
        <p:txBody>
          <a:bodyPr/>
          <a:lstStyle/>
          <a:p>
            <a:r>
              <a:rPr lang="ru-RU" dirty="0" smtClean="0">
                <a:latin typeface="+mn-lt"/>
                <a:cs typeface="Times New Roman" pitchFamily="18" charset="0"/>
              </a:rPr>
              <a:t>          Содержание</a:t>
            </a:r>
            <a:endParaRPr lang="ru-RU" sz="2900" dirty="0">
              <a:latin typeface="+mn-lt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082531" y="6231743"/>
            <a:ext cx="1967841" cy="529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94743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2E8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6766198"/>
              </p:ext>
            </p:extLst>
          </p:nvPr>
        </p:nvGraphicFramePr>
        <p:xfrm>
          <a:off x="323528" y="908720"/>
          <a:ext cx="8352928" cy="337474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8352928"/>
              </a:tblGrid>
              <a:tr h="339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 anchor="ctr"/>
                </a:tc>
              </a:tr>
              <a:tr h="11424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Общая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информация о Ежегодной общероссийской премии Конкурса «Регионы – устойчивое развитие» (далее Конкурс)</a:t>
                      </a: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/>
                </a:tc>
              </a:tr>
              <a:tr h="5342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Цели и задачи проведения Конкурса и основные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шаги к ее реализации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/>
                </a:tc>
              </a:tr>
              <a:tr h="397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</a:t>
                      </a:r>
                      <a:r>
                        <a:rPr lang="ru-RU" sz="18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Организационная с</a:t>
                      </a:r>
                      <a:r>
                        <a:rPr lang="ru-RU" sz="18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труктура Конкурса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</a:t>
            </a:r>
            <a:endParaRPr lang="ru-RU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8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4781"/>
            <a:ext cx="7008472" cy="5159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+mn-lt"/>
                <a:cs typeface="Times New Roman" pitchFamily="18" charset="0"/>
              </a:rPr>
              <a:t>Общая информация о Конкурсе «Регионы – устойчивое развитие»</a:t>
            </a:r>
            <a:endParaRPr lang="ru-RU" sz="1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1556792"/>
            <a:ext cx="1728192" cy="1080120"/>
          </a:xfrm>
          <a:prstGeom prst="rect">
            <a:avLst/>
          </a:prstGeom>
          <a:solidFill>
            <a:srgbClr val="50AA1E"/>
          </a:solidFill>
          <a:ln>
            <a:solidFill>
              <a:srgbClr val="50A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ОАО «Сбербанк России» (УРС)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2526" y="900009"/>
            <a:ext cx="1343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cs typeface="Times New Roman" pitchFamily="18" charset="0"/>
              </a:rPr>
              <a:t>Организатор </a:t>
            </a:r>
          </a:p>
          <a:p>
            <a:pPr algn="ctr"/>
            <a:r>
              <a:rPr lang="ru-RU" sz="1600" dirty="0" smtClean="0">
                <a:cs typeface="Times New Roman" pitchFamily="18" charset="0"/>
              </a:rPr>
              <a:t>Конкурса:</a:t>
            </a:r>
            <a:endParaRPr lang="ru-RU" sz="16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780928"/>
            <a:ext cx="3608784" cy="111268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КОНКУРС</a:t>
            </a: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«Регионы – устойчивое развитие»</a:t>
            </a:r>
            <a:endParaRPr lang="ru-RU" sz="1400" b="1" dirty="0"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60403"/>
            <a:ext cx="3528392" cy="10487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cs typeface="Times New Roman" pitchFamily="18" charset="0"/>
              </a:rPr>
              <a:t>Поручение Правительства Российской Федерации от 10 августа 2011 года № ДК-П9-5670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7220" y="3365820"/>
            <a:ext cx="3270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повышение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инвестиционной привлекательности регионов РФ и создания новых механизмов финансирования инвестиционных проектов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4581128"/>
            <a:ext cx="3672408" cy="9233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методическое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техническое обеспечение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проведения мероприятий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Конкурса</a:t>
            </a:r>
            <a:endParaRPr lang="ru-RU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005064"/>
            <a:ext cx="3608784" cy="5760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Оргкомитет</a:t>
            </a:r>
          </a:p>
          <a:p>
            <a:pPr algn="ctr"/>
            <a:r>
              <a:rPr lang="ru-RU" sz="1400" b="1" dirty="0" smtClean="0">
                <a:cs typeface="Times New Roman" pitchFamily="18" charset="0"/>
              </a:rPr>
              <a:t>«Регионы – устойчивое развитие»</a:t>
            </a:r>
            <a:endParaRPr lang="ru-RU" sz="1400" b="1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6746" y="2796694"/>
            <a:ext cx="2971647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ЦЕЛЬ ПРОВЕДЕНИЯ КОНКУРСА: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</a:t>
            </a:r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04781"/>
            <a:ext cx="6648432" cy="515908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418A18"/>
                </a:solidFill>
                <a:latin typeface="+mn-lt"/>
                <a:cs typeface="Times New Roman" pitchFamily="18" charset="0"/>
              </a:rPr>
              <a:t>Задачи Оргкомитета </a:t>
            </a:r>
            <a:endParaRPr lang="ru-RU" sz="1800" dirty="0">
              <a:solidFill>
                <a:srgbClr val="418A1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373216"/>
            <a:ext cx="3816425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Разработка финансовых механизмов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для реализации проектов в различных отраслях реального сектора экономики</a:t>
            </a:r>
            <a:endParaRPr lang="ru-RU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420888"/>
            <a:ext cx="3816425" cy="9361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Отбор и систематизация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региональных проектов и программ регионов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0" y="3573016"/>
            <a:ext cx="3816425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Структурирование проектов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 участием сторонних экспертов, с целью повышения инвестиционной привлекательности инвестиционных проектов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4581128"/>
            <a:ext cx="4320480" cy="94202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Отбор инвесторов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для реализации отобранных в рамках Конкурса проектов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5977" y="980728"/>
            <a:ext cx="4399594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Создание и внедрение оптимизированной системы прохождения инвестиционной Заявки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в отобранных финансовых институтах, с целью сокращение сроков по ее рассмотрению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5976" y="2708920"/>
            <a:ext cx="4379502" cy="16849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Комплектование инвестиционных площадок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(индустриальных парков) проектами, обеспечивающих внутреннюю кооперацию, при сохранении независимости каждого субъекта хозяйственной деятельности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1052736"/>
            <a:ext cx="3816425" cy="11521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Создание нормативно-правовых и административных условий 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для реализации инвестиционных </a:t>
            </a:r>
            <a:r>
              <a:rPr lang="ru-RU" sz="14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проектов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</a:rPr>
              <a:t>2</a:t>
            </a:r>
            <a:endParaRPr lang="ru-RU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082531" y="6231743"/>
            <a:ext cx="1967841" cy="529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94743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2E8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764704"/>
            <a:ext cx="3312368" cy="141577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Попечительский совет Конкурса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cs typeface="Times New Roman" pitchFamily="18" charset="0"/>
              </a:rPr>
              <a:t>Председатель Бушмин Е.В.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cs typeface="Times New Roman" pitchFamily="18" charset="0"/>
              </a:rPr>
              <a:t>Сопредседатель </a:t>
            </a:r>
            <a:r>
              <a:rPr lang="ru-RU" sz="1600" dirty="0" err="1" smtClean="0">
                <a:solidFill>
                  <a:schemeClr val="bg1"/>
                </a:solidFill>
                <a:cs typeface="Times New Roman" pitchFamily="18" charset="0"/>
              </a:rPr>
              <a:t>Катырин</a:t>
            </a:r>
            <a:r>
              <a:rPr lang="ru-RU" sz="1600" dirty="0" smtClean="0">
                <a:solidFill>
                  <a:schemeClr val="bg1"/>
                </a:solidFill>
                <a:cs typeface="Times New Roman" pitchFamily="18" charset="0"/>
              </a:rPr>
              <a:t> С.Н.</a:t>
            </a:r>
          </a:p>
          <a:p>
            <a:pPr algn="ctr"/>
            <a:endParaRPr lang="ru-RU" dirty="0" smtClean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996952"/>
            <a:ext cx="3312368" cy="61555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Оргкомитет Конкурса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cs typeface="Times New Roman" pitchFamily="18" charset="0"/>
              </a:rPr>
              <a:t>Председатель Шеметов В.И.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3258" y="5354042"/>
            <a:ext cx="3312368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Экспертный совет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0776" y="2348880"/>
            <a:ext cx="4986216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975" indent="-180975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Осуществляет проведение Конкурса и всех его мероприятий</a:t>
            </a:r>
            <a:endParaRPr lang="ru-RU" sz="1400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Обеспечивает методическое и техническое обеспечение проведения мероприятий Конкурса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Контролирует ход осуществления проектов, получивших финансирование по итогам Конкурса</a:t>
            </a:r>
          </a:p>
          <a:p>
            <a:pPr marL="180975" indent="-180975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Осуществляет подбор партнеров Конкурса из представителей СМИ, финансовых и страховых институтов, организаций поставщиков и производителей продукции, необходимой для реализации проектов Конкурса, проектных и научных организаций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90776" y="887814"/>
            <a:ext cx="4986216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cs typeface="Times New Roman" pitchFamily="18" charset="0"/>
              </a:rPr>
              <a:t>Рассматривает предложения Экспертного и Организационного комитетов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cs typeface="Times New Roman" pitchFamily="18" charset="0"/>
              </a:rPr>
              <a:t>Определяет победителей Конкурса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  <a:cs typeface="Times New Roman" pitchFamily="18" charset="0"/>
              </a:rPr>
              <a:t>Определяет размер и формы финансирования победителей  Конкурса</a:t>
            </a:r>
            <a:endParaRPr lang="ru-RU" sz="1400" dirty="0">
              <a:solidFill>
                <a:srgbClr val="418A18"/>
              </a:solidFill>
              <a:cs typeface="Times New Roman" pitchFamily="18" charset="0"/>
            </a:endParaRPr>
          </a:p>
        </p:txBody>
      </p:sp>
      <p:sp>
        <p:nvSpPr>
          <p:cNvPr id="12" name="Заголовок 11"/>
          <p:cNvSpPr txBox="1">
            <a:spLocks noGrp="1"/>
          </p:cNvSpPr>
          <p:nvPr>
            <p:ph type="title"/>
          </p:nvPr>
        </p:nvSpPr>
        <p:spPr>
          <a:xfrm>
            <a:off x="827583" y="251137"/>
            <a:ext cx="2880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418A18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418A18"/>
                </a:solidFill>
                <a:latin typeface="+mn-lt"/>
                <a:cs typeface="Times New Roman" pitchFamily="18" charset="0"/>
              </a:rPr>
              <a:t>Структура Конкурса</a:t>
            </a:r>
            <a:endParaRPr lang="ru-RU" sz="1800" dirty="0">
              <a:solidFill>
                <a:srgbClr val="418A1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Заголовок 7"/>
          <p:cNvSpPr txBox="1">
            <a:spLocks/>
          </p:cNvSpPr>
          <p:nvPr/>
        </p:nvSpPr>
        <p:spPr bwMode="auto">
          <a:xfrm>
            <a:off x="161640" y="230904"/>
            <a:ext cx="521928" cy="276999"/>
          </a:xfrm>
          <a:prstGeom prst="rect">
            <a:avLst/>
          </a:prstGeom>
          <a:solidFill>
            <a:srgbClr val="005426"/>
          </a:solidFill>
          <a:ln w="9525" cmpd="dbl">
            <a:solidFill>
              <a:schemeClr val="bg1"/>
            </a:solidFill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25626" y="4781470"/>
            <a:ext cx="4320480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</a:rPr>
              <a:t>О</a:t>
            </a:r>
            <a:r>
              <a:rPr lang="ru-RU" sz="1400" dirty="0" smtClean="0">
                <a:solidFill>
                  <a:srgbClr val="418A18"/>
                </a:solidFill>
              </a:rPr>
              <a:t>существляет </a:t>
            </a:r>
            <a:r>
              <a:rPr lang="ru-RU" sz="1400" dirty="0">
                <a:solidFill>
                  <a:srgbClr val="418A18"/>
                </a:solidFill>
              </a:rPr>
              <a:t>поэтапную независимую экспертизу направленных на Конкурс заявок на участие, финансовых планов </a:t>
            </a:r>
            <a:r>
              <a:rPr lang="ru-RU" sz="1400" dirty="0" smtClean="0">
                <a:solidFill>
                  <a:srgbClr val="418A18"/>
                </a:solidFill>
              </a:rPr>
              <a:t>проектов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</a:rPr>
              <a:t>В</a:t>
            </a:r>
            <a:r>
              <a:rPr lang="ru-RU" sz="1400" dirty="0" smtClean="0">
                <a:solidFill>
                  <a:srgbClr val="418A18"/>
                </a:solidFill>
              </a:rPr>
              <a:t>ыносит </a:t>
            </a:r>
            <a:r>
              <a:rPr lang="ru-RU" sz="1400" dirty="0">
                <a:solidFill>
                  <a:srgbClr val="418A18"/>
                </a:solidFill>
              </a:rPr>
              <a:t>рекомендательное коллегиальное решение по  кандидатам в победители Конкурса для рассмотрения Попечительским </a:t>
            </a:r>
            <a:r>
              <a:rPr lang="ru-RU" sz="1400" dirty="0" smtClean="0">
                <a:solidFill>
                  <a:srgbClr val="418A18"/>
                </a:solidFill>
              </a:rPr>
              <a:t>Советом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418A18"/>
                </a:solidFill>
              </a:rPr>
              <a:t> Разрабатывает </a:t>
            </a:r>
            <a:r>
              <a:rPr lang="ru-RU" sz="1400" dirty="0">
                <a:solidFill>
                  <a:srgbClr val="418A18"/>
                </a:solidFill>
              </a:rPr>
              <a:t>индивидуальную для каждого проекта структуру финансирования</a:t>
            </a:r>
            <a:r>
              <a:rPr lang="ru-RU" sz="1400" dirty="0" smtClean="0">
                <a:solidFill>
                  <a:srgbClr val="418A18"/>
                </a:solidFill>
              </a:rPr>
              <a:t>.</a:t>
            </a:r>
            <a:endParaRPr lang="ru-RU" sz="1400" dirty="0">
              <a:solidFill>
                <a:srgbClr val="418A18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2604" y="887814"/>
            <a:ext cx="835438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418A18"/>
                </a:solidFill>
                <a:cs typeface="Times New Roman" pitchFamily="18" charset="0"/>
              </a:rPr>
              <a:t>На текущий момент Оргкомитет Конкурса и Владимирская область:</a:t>
            </a:r>
          </a:p>
          <a:p>
            <a:pPr algn="just"/>
            <a:endParaRPr lang="en-US" sz="1400" dirty="0">
              <a:solidFill>
                <a:srgbClr val="418A18"/>
              </a:solidFill>
              <a:cs typeface="Times New Roman" pitchFamily="18" charset="0"/>
            </a:endParaRP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cs typeface="Times New Roman" pitchFamily="18" charset="0"/>
              </a:rPr>
              <a:t>Подписан «План взаимодействия» на период 2014-2017 гг.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cs typeface="Times New Roman" pitchFamily="18" charset="0"/>
              </a:rPr>
              <a:t>На территории Владимирской области утверждена «Схема взаимодействия при реализации инвестиционных  проектов с гос. поддержкой / гос. участием» Приказ № _____ от _______  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cs typeface="Times New Roman" pitchFamily="18" charset="0"/>
              </a:rPr>
              <a:t>Сформирована база индустриальных парков Владимирской области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cs typeface="Times New Roman" pitchFamily="18" charset="0"/>
              </a:rPr>
              <a:t>Сформирована база форм региональных форм государственной поддержки Владимирской области </a:t>
            </a:r>
          </a:p>
          <a:p>
            <a:pPr indent="361950" algn="just">
              <a:buFont typeface="Arial" pitchFamily="34" charset="0"/>
              <a:buChar char="•"/>
            </a:pPr>
            <a:r>
              <a:rPr lang="ru-RU" sz="1400" dirty="0">
                <a:solidFill>
                  <a:srgbClr val="418A18"/>
                </a:solidFill>
                <a:cs typeface="Times New Roman" pitchFamily="18" charset="0"/>
              </a:rPr>
              <a:t>Сформирована база генеральных подрядчиков Владимирской области для координации включения при реализации инвестиционных проектов </a:t>
            </a:r>
            <a:r>
              <a:rPr lang="ru-RU" sz="1400" dirty="0" smtClean="0">
                <a:solidFill>
                  <a:srgbClr val="418A18"/>
                </a:solidFill>
                <a:cs typeface="Times New Roman" pitchFamily="18" charset="0"/>
              </a:rPr>
              <a:t>области</a:t>
            </a:r>
            <a:endParaRPr lang="ru-RU" sz="1400" dirty="0">
              <a:solidFill>
                <a:srgbClr val="418A18"/>
              </a:solidFill>
              <a:cs typeface="Times New Roman" pitchFamily="18" charset="0"/>
            </a:endParaRPr>
          </a:p>
        </p:txBody>
      </p:sp>
      <p:sp>
        <p:nvSpPr>
          <p:cNvPr id="12" name="Заголовок 11"/>
          <p:cNvSpPr txBox="1">
            <a:spLocks noGrp="1"/>
          </p:cNvSpPr>
          <p:nvPr>
            <p:ph type="title"/>
          </p:nvPr>
        </p:nvSpPr>
        <p:spPr>
          <a:xfrm>
            <a:off x="827583" y="251137"/>
            <a:ext cx="5158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418A18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418A18"/>
                </a:solidFill>
                <a:latin typeface="+mn-lt"/>
                <a:cs typeface="Times New Roman" pitchFamily="18" charset="0"/>
              </a:rPr>
              <a:t>Оргкомитет и Владимирская область</a:t>
            </a:r>
            <a:endParaRPr lang="ru-RU" sz="1800" dirty="0">
              <a:solidFill>
                <a:srgbClr val="418A18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" name="Заголовок 7"/>
          <p:cNvSpPr txBox="1">
            <a:spLocks/>
          </p:cNvSpPr>
          <p:nvPr/>
        </p:nvSpPr>
        <p:spPr bwMode="auto">
          <a:xfrm>
            <a:off x="161640" y="230904"/>
            <a:ext cx="521928" cy="276999"/>
          </a:xfrm>
          <a:prstGeom prst="rect">
            <a:avLst/>
          </a:prstGeom>
          <a:solidFill>
            <a:srgbClr val="005426"/>
          </a:solidFill>
          <a:ln w="9525" cmpd="dbl">
            <a:solidFill>
              <a:schemeClr val="bg1"/>
            </a:solidFill>
            <a:miter lim="800000"/>
            <a:headEnd/>
            <a:tailEnd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3789040"/>
            <a:ext cx="4032448" cy="73866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ru-RU" b="1" dirty="0" err="1">
                <a:solidFill>
                  <a:schemeClr val="bg1"/>
                </a:solidFill>
              </a:rPr>
              <a:t>Хроменкова</a:t>
            </a:r>
            <a:r>
              <a:rPr lang="ru-RU" b="1" dirty="0">
                <a:solidFill>
                  <a:schemeClr val="bg1"/>
                </a:solidFill>
              </a:rPr>
              <a:t> Инна Андреевна, </a:t>
            </a:r>
          </a:p>
          <a:p>
            <a:pPr algn="ctr" fontAlgn="ctr"/>
            <a:r>
              <a:rPr lang="ru-RU" sz="1200" b="1" dirty="0">
                <a:solidFill>
                  <a:schemeClr val="bg1"/>
                </a:solidFill>
              </a:rPr>
              <a:t>заместитель директора департамента 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algn="ctr" fontAlgn="ctr"/>
            <a:r>
              <a:rPr lang="ru-RU" sz="1200" b="1" dirty="0" smtClean="0">
                <a:solidFill>
                  <a:schemeClr val="bg1"/>
                </a:solidFill>
              </a:rPr>
              <a:t>инвестиций </a:t>
            </a:r>
            <a:r>
              <a:rPr lang="ru-RU" sz="1200" b="1" dirty="0">
                <a:solidFill>
                  <a:schemeClr val="bg1"/>
                </a:solidFill>
              </a:rPr>
              <a:t>и внешнеэкономической деятельности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3819818"/>
            <a:ext cx="4032448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fontAlgn="ctr"/>
            <a:r>
              <a:rPr lang="ru-RU" b="1" dirty="0">
                <a:solidFill>
                  <a:schemeClr val="bg1"/>
                </a:solidFill>
              </a:rPr>
              <a:t>Горшкова Светлана Егоровна, 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 fontAlgn="ctr"/>
            <a:r>
              <a:rPr lang="ru-RU" sz="1100" b="1" dirty="0" smtClean="0">
                <a:solidFill>
                  <a:schemeClr val="bg1"/>
                </a:solidFill>
              </a:rPr>
              <a:t>заместитель </a:t>
            </a:r>
            <a:r>
              <a:rPr lang="ru-RU" sz="1100" b="1" dirty="0">
                <a:solidFill>
                  <a:schemeClr val="bg1"/>
                </a:solidFill>
              </a:rPr>
              <a:t>директора департамента </a:t>
            </a:r>
            <a:endParaRPr lang="ru-RU" sz="1100" b="1" dirty="0" smtClean="0">
              <a:solidFill>
                <a:schemeClr val="bg1"/>
              </a:solidFill>
            </a:endParaRPr>
          </a:p>
          <a:p>
            <a:pPr algn="ctr" fontAlgn="ctr"/>
            <a:r>
              <a:rPr lang="ru-RU" sz="1100" b="1" dirty="0" smtClean="0">
                <a:solidFill>
                  <a:schemeClr val="bg1"/>
                </a:solidFill>
              </a:rPr>
              <a:t>жилищно-коммунального </a:t>
            </a:r>
            <a:r>
              <a:rPr lang="ru-RU" sz="1100" b="1" dirty="0">
                <a:solidFill>
                  <a:schemeClr val="bg1"/>
                </a:solidFill>
              </a:rPr>
              <a:t>хозяйства</a:t>
            </a:r>
            <a:endParaRPr lang="ru-RU" b="1" dirty="0">
              <a:solidFill>
                <a:schemeClr val="bg1"/>
              </a:solidFill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2854" y="3356992"/>
            <a:ext cx="569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Региональные координаторы от Владимирской области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5210036"/>
            <a:ext cx="8208912" cy="52322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Ответственный исполнитель по работе с инициаторами проектов по включению в консолидированную заявку от Владимирской области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5776228"/>
            <a:ext cx="8208912" cy="67710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Москаленко Анна Николаевна, </a:t>
            </a:r>
          </a:p>
          <a:p>
            <a:pPr algn="ctr"/>
            <a:r>
              <a:rPr lang="ru-RU" sz="1100" dirty="0"/>
              <a:t>главный специалист-эксперт </a:t>
            </a:r>
            <a:r>
              <a:rPr lang="ru-RU" sz="1100" dirty="0" smtClean="0"/>
              <a:t>отдела сопровождения </a:t>
            </a:r>
            <a:r>
              <a:rPr lang="ru-RU" sz="1100" dirty="0"/>
              <a:t>инвестиционных проектов</a:t>
            </a:r>
          </a:p>
          <a:p>
            <a:pPr algn="ctr"/>
            <a:r>
              <a:rPr lang="ru-RU" sz="1100" dirty="0"/>
              <a:t>департамента инвестиций и </a:t>
            </a:r>
            <a:r>
              <a:rPr lang="ru-RU" sz="1100" dirty="0" smtClean="0"/>
              <a:t>внешнеэкономической деятельности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xmlns="" val="18081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84969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18A18"/>
                </a:solidFill>
                <a:cs typeface="Times New Roman" pitchFamily="18" charset="0"/>
              </a:rPr>
              <a:t>Кваша Юрий Александрович</a:t>
            </a:r>
          </a:p>
          <a:p>
            <a:r>
              <a:rPr lang="ru-RU" dirty="0">
                <a:solidFill>
                  <a:srgbClr val="418A18"/>
                </a:solidFill>
                <a:cs typeface="Times New Roman" pitchFamily="18" charset="0"/>
              </a:rPr>
              <a:t>Заместитель  </a:t>
            </a:r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  Руководителя    направления    по    взаимодействию   с исполнительными  органами  государственной  власти  и  общероссийскими общественными организациями Организационного комитета Конкурса</a:t>
            </a:r>
          </a:p>
          <a:p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Ежегодная общественная премия «Регионы – устойчивое развитие»</a:t>
            </a:r>
            <a:endParaRPr lang="ru-RU" dirty="0">
              <a:solidFill>
                <a:srgbClr val="418A18"/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rgbClr val="418A18"/>
              </a:solidFill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Тел. Раб.   8 (495) 236 – 70 – 36</a:t>
            </a:r>
          </a:p>
          <a:p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Тел. Моб.  8 (926) 18-70-362</a:t>
            </a:r>
          </a:p>
          <a:p>
            <a:r>
              <a:rPr lang="en-US" dirty="0" smtClean="0">
                <a:solidFill>
                  <a:srgbClr val="418A18"/>
                </a:solidFill>
                <a:cs typeface="Times New Roman" pitchFamily="18" charset="0"/>
              </a:rPr>
              <a:t>kvasha@infra-konkurs.ru</a:t>
            </a:r>
          </a:p>
          <a:p>
            <a:r>
              <a:rPr lang="en-US" dirty="0" smtClean="0">
                <a:solidFill>
                  <a:srgbClr val="418A18"/>
                </a:solidFill>
                <a:cs typeface="Times New Roman" pitchFamily="18" charset="0"/>
              </a:rPr>
              <a:t>www.infra-konkurs.ru</a:t>
            </a:r>
          </a:p>
          <a:p>
            <a:endParaRPr lang="ru-RU" dirty="0" smtClean="0">
              <a:solidFill>
                <a:srgbClr val="418A18"/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rgbClr val="418A18"/>
              </a:solidFill>
              <a:cs typeface="Times New Roman" pitchFamily="18" charset="0"/>
            </a:endParaRPr>
          </a:p>
          <a:p>
            <a:endParaRPr lang="ru-RU" dirty="0" smtClean="0">
              <a:solidFill>
                <a:srgbClr val="418A18"/>
              </a:solidFill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418A18"/>
                </a:solidFill>
                <a:cs typeface="Times New Roman" pitchFamily="18" charset="0"/>
              </a:rPr>
              <a:t>Решетник Мария</a:t>
            </a:r>
            <a:r>
              <a:rPr lang="en-US" b="1" dirty="0" smtClean="0">
                <a:solidFill>
                  <a:srgbClr val="418A18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418A18"/>
                </a:solidFill>
                <a:cs typeface="Times New Roman" pitchFamily="18" charset="0"/>
              </a:rPr>
              <a:t>Сергеевна</a:t>
            </a:r>
          </a:p>
          <a:p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Руководитель направления </a:t>
            </a:r>
          </a:p>
          <a:p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Управление </a:t>
            </a:r>
            <a:r>
              <a:rPr lang="ru-RU" dirty="0">
                <a:solidFill>
                  <a:srgbClr val="418A18"/>
                </a:solidFill>
                <a:cs typeface="Times New Roman" pitchFamily="18" charset="0"/>
              </a:rPr>
              <a:t>по работе с субъектами </a:t>
            </a:r>
            <a: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  <a:t>РФ ОАО «Сбербанк России» </a:t>
            </a:r>
            <a:br>
              <a:rPr lang="ru-RU" dirty="0" smtClean="0">
                <a:solidFill>
                  <a:srgbClr val="418A18"/>
                </a:solidFill>
                <a:cs typeface="Times New Roman" pitchFamily="18" charset="0"/>
              </a:rPr>
            </a:br>
            <a:endParaRPr lang="ru-RU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Тел.: (495) 957-55-08;  Моб.: (985) 992-68-38</a:t>
            </a:r>
          </a:p>
          <a:p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MSKirpicheva@sberbank.ru</a:t>
            </a:r>
            <a:endParaRPr lang="ru-RU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418A18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</TotalTime>
  <Words>562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2_Тема Office</vt:lpstr>
      <vt:lpstr>  Инструменты реализации долгосрочных инвестиционных проектов на базе основе регламента  «Инвестиционные проекты с гос. поддержкой и гос. участием»  на основе проектного финансирования  </vt:lpstr>
      <vt:lpstr>          Содержание</vt:lpstr>
      <vt:lpstr>Общая информация о Конкурсе «Регионы – устойчивое развитие»</vt:lpstr>
      <vt:lpstr>Задачи Оргкомитета </vt:lpstr>
      <vt:lpstr> Структура Конкурса</vt:lpstr>
      <vt:lpstr> Оргкомитет и Владимирская область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реализации инвестиционных проектов с господержкой / госучастием в рамках исполнения</dc:title>
  <dc:creator>belichenko</dc:creator>
  <cp:lastModifiedBy>mashtakova</cp:lastModifiedBy>
  <cp:revision>297</cp:revision>
  <cp:lastPrinted>2015-03-20T03:05:59Z</cp:lastPrinted>
  <dcterms:created xsi:type="dcterms:W3CDTF">2014-11-17T08:55:10Z</dcterms:created>
  <dcterms:modified xsi:type="dcterms:W3CDTF">2015-03-23T13:14:59Z</dcterms:modified>
</cp:coreProperties>
</file>